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14" r:id="rId6"/>
    <p:sldId id="312" r:id="rId7"/>
    <p:sldId id="304" r:id="rId8"/>
    <p:sldId id="308" r:id="rId9"/>
    <p:sldId id="315" r:id="rId10"/>
    <p:sldId id="320" r:id="rId11"/>
    <p:sldId id="324" r:id="rId12"/>
    <p:sldId id="325" r:id="rId13"/>
    <p:sldId id="326" r:id="rId14"/>
    <p:sldId id="321" r:id="rId15"/>
    <p:sldId id="322" r:id="rId16"/>
    <p:sldId id="323" r:id="rId17"/>
    <p:sldId id="327" r:id="rId18"/>
    <p:sldId id="328" r:id="rId19"/>
    <p:sldId id="318" r:id="rId20"/>
    <p:sldId id="329" r:id="rId21"/>
    <p:sldId id="316" r:id="rId22"/>
    <p:sldId id="317" r:id="rId23"/>
    <p:sldId id="30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28" autoAdjust="0"/>
    <p:restoredTop sz="94619" autoAdjust="0"/>
  </p:normalViewPr>
  <p:slideViewPr>
    <p:cSldViewPr snapToGrid="0">
      <p:cViewPr varScale="1">
        <p:scale>
          <a:sx n="86" d="100"/>
          <a:sy n="86" d="100"/>
        </p:scale>
        <p:origin x="47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e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jpg>
</file>

<file path=ppt/media/image2.tmp>
</file>

<file path=ppt/media/image3.tmp>
</file>

<file path=ppt/media/image4.tmp>
</file>

<file path=ppt/media/image5.tmp>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9/20/2023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9/20/2023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9/20/2023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9/20/2023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9/20/2023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9/20/2023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9/20/2023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9/20/2023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9/20/2023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9/20/2023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image" Target="../media/image10.tmp"/><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17.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tmp"/><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slideLayout" Target="../slideLayouts/slideLayout2.xml"/><Relationship Id="rId1" Type="http://schemas.openxmlformats.org/officeDocument/2006/relationships/themeOverride" Target="../theme/themeOverride4.xml"/><Relationship Id="rId6" Type="http://schemas.openxmlformats.org/officeDocument/2006/relationships/image" Target="../media/image5.tmp"/><Relationship Id="rId5" Type="http://schemas.openxmlformats.org/officeDocument/2006/relationships/image" Target="../media/image4.tmp"/><Relationship Id="rId4" Type="http://schemas.openxmlformats.org/officeDocument/2006/relationships/image" Target="../media/image3.tm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Project on Back Order Prediction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Using data science and machine learning</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extBox 4">
            <a:extLst>
              <a:ext uri="{FF2B5EF4-FFF2-40B4-BE49-F238E27FC236}">
                <a16:creationId xmlns:a16="http://schemas.microsoft.com/office/drawing/2014/main" id="{5C6CD210-C7DC-43B8-8BC3-3EAC07A909F8}"/>
              </a:ext>
            </a:extLst>
          </p:cNvPr>
          <p:cNvSpPr txBox="1"/>
          <p:nvPr/>
        </p:nvSpPr>
        <p:spPr>
          <a:xfrm>
            <a:off x="366004" y="4322820"/>
            <a:ext cx="4161607" cy="1384995"/>
          </a:xfrm>
          <a:prstGeom prst="rect">
            <a:avLst/>
          </a:prstGeom>
          <a:noFill/>
        </p:spPr>
        <p:txBody>
          <a:bodyPr wrap="square" rtlCol="0">
            <a:spAutoFit/>
          </a:bodyPr>
          <a:lstStyle/>
          <a:p>
            <a:r>
              <a:rPr lang="en-US" sz="2800" dirty="0"/>
              <a:t>Submitted To:</a:t>
            </a:r>
          </a:p>
          <a:p>
            <a:r>
              <a:rPr lang="en-US" sz="2800" dirty="0" err="1"/>
              <a:t>Mr.Rishu</a:t>
            </a:r>
            <a:r>
              <a:rPr lang="en-US" sz="2800" dirty="0"/>
              <a:t> Dwivedi</a:t>
            </a:r>
          </a:p>
          <a:p>
            <a:r>
              <a:rPr lang="en-US" sz="2800" dirty="0"/>
              <a:t>Trainer(Learn &amp; Build) </a:t>
            </a:r>
            <a:endParaRPr lang="en-IN" sz="2800" dirty="0"/>
          </a:p>
        </p:txBody>
      </p:sp>
      <p:sp>
        <p:nvSpPr>
          <p:cNvPr id="6" name="TextBox 5">
            <a:extLst>
              <a:ext uri="{FF2B5EF4-FFF2-40B4-BE49-F238E27FC236}">
                <a16:creationId xmlns:a16="http://schemas.microsoft.com/office/drawing/2014/main" id="{FCA58587-4D4C-4F12-96FE-68C74B54791F}"/>
              </a:ext>
            </a:extLst>
          </p:cNvPr>
          <p:cNvSpPr txBox="1"/>
          <p:nvPr/>
        </p:nvSpPr>
        <p:spPr>
          <a:xfrm>
            <a:off x="366004" y="1642369"/>
            <a:ext cx="3140675" cy="1384995"/>
          </a:xfrm>
          <a:prstGeom prst="rect">
            <a:avLst/>
          </a:prstGeom>
          <a:noFill/>
        </p:spPr>
        <p:txBody>
          <a:bodyPr wrap="square" rtlCol="0">
            <a:spAutoFit/>
          </a:bodyPr>
          <a:lstStyle/>
          <a:p>
            <a:r>
              <a:rPr lang="en-US" sz="2800" dirty="0"/>
              <a:t>Submitted By:</a:t>
            </a:r>
          </a:p>
          <a:p>
            <a:r>
              <a:rPr lang="en-US" sz="2800" dirty="0" err="1"/>
              <a:t>Manuj</a:t>
            </a:r>
            <a:r>
              <a:rPr lang="en-US" sz="2800" dirty="0"/>
              <a:t> Ganeriwala</a:t>
            </a:r>
          </a:p>
          <a:p>
            <a:r>
              <a:rPr lang="en-US" sz="2800" dirty="0"/>
              <a:t>Luv Tiwari</a:t>
            </a:r>
            <a:endParaRPr lang="en-IN" sz="2800" dirty="0"/>
          </a:p>
        </p:txBody>
      </p:sp>
    </p:spTree>
    <p:extLst>
      <p:ext uri="{BB962C8B-B14F-4D97-AF65-F5344CB8AC3E}">
        <p14:creationId xmlns:p14="http://schemas.microsoft.com/office/powerpoint/2010/main" val="193143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915208-FC83-49DA-819C-037AC464D1E0}"/>
              </a:ext>
            </a:extLst>
          </p:cNvPr>
          <p:cNvPicPr>
            <a:picLocks noChangeAspect="1"/>
          </p:cNvPicPr>
          <p:nvPr/>
        </p:nvPicPr>
        <p:blipFill>
          <a:blip r:embed="rId2"/>
          <a:stretch>
            <a:fillRect/>
          </a:stretch>
        </p:blipFill>
        <p:spPr>
          <a:xfrm>
            <a:off x="303868" y="266378"/>
            <a:ext cx="6780513" cy="6325244"/>
          </a:xfrm>
          <a:prstGeom prst="rect">
            <a:avLst/>
          </a:prstGeom>
        </p:spPr>
      </p:pic>
      <p:sp>
        <p:nvSpPr>
          <p:cNvPr id="4" name="TextBox 3">
            <a:extLst>
              <a:ext uri="{FF2B5EF4-FFF2-40B4-BE49-F238E27FC236}">
                <a16:creationId xmlns:a16="http://schemas.microsoft.com/office/drawing/2014/main" id="{E3315218-91E0-4CBA-A5B7-82ADDE60059A}"/>
              </a:ext>
            </a:extLst>
          </p:cNvPr>
          <p:cNvSpPr txBox="1"/>
          <p:nvPr/>
        </p:nvSpPr>
        <p:spPr>
          <a:xfrm>
            <a:off x="7281554" y="1520785"/>
            <a:ext cx="4734758" cy="3877985"/>
          </a:xfrm>
          <a:prstGeom prst="rect">
            <a:avLst/>
          </a:prstGeom>
          <a:noFill/>
        </p:spPr>
        <p:txBody>
          <a:bodyPr wrap="square" rtlCol="0">
            <a:spAutoFit/>
          </a:bodyPr>
          <a:lstStyle/>
          <a:p>
            <a:r>
              <a:rPr lang="en-US" sz="2800" b="0" i="0" dirty="0">
                <a:solidFill>
                  <a:srgbClr val="FFC000"/>
                </a:solidFill>
                <a:effectLst/>
                <a:latin typeface="source-serif-pro"/>
              </a:rPr>
              <a:t>From the </a:t>
            </a:r>
            <a:r>
              <a:rPr lang="en-US" sz="3200" b="1" i="0" dirty="0">
                <a:solidFill>
                  <a:srgbClr val="FFC000"/>
                </a:solidFill>
                <a:effectLst/>
                <a:latin typeface="source-serif-pro"/>
              </a:rPr>
              <a:t>correlation matrix </a:t>
            </a:r>
            <a:r>
              <a:rPr lang="en-US" sz="2800" b="0" i="0" dirty="0">
                <a:solidFill>
                  <a:srgbClr val="FFC000"/>
                </a:solidFill>
                <a:effectLst/>
                <a:latin typeface="source-serif-pro"/>
              </a:rPr>
              <a:t>, we can easily interpret that features from </a:t>
            </a:r>
            <a:r>
              <a:rPr lang="en-US" sz="2800" b="0" i="0" dirty="0" err="1">
                <a:solidFill>
                  <a:srgbClr val="FFC000"/>
                </a:solidFill>
                <a:effectLst/>
                <a:latin typeface="source-serif-pro"/>
              </a:rPr>
              <a:t>in_transit_qty</a:t>
            </a:r>
            <a:r>
              <a:rPr lang="en-US" sz="2800" b="0" i="0" dirty="0">
                <a:solidFill>
                  <a:srgbClr val="FFC000"/>
                </a:solidFill>
                <a:effectLst/>
                <a:latin typeface="source-serif-pro"/>
              </a:rPr>
              <a:t> to </a:t>
            </a:r>
            <a:r>
              <a:rPr lang="en-US" sz="2800" b="0" i="0" dirty="0" err="1">
                <a:solidFill>
                  <a:srgbClr val="FFC000"/>
                </a:solidFill>
                <a:effectLst/>
                <a:latin typeface="source-serif-pro"/>
              </a:rPr>
              <a:t>min_bank</a:t>
            </a:r>
            <a:r>
              <a:rPr lang="en-US" sz="2800" b="0" i="0" dirty="0">
                <a:solidFill>
                  <a:srgbClr val="FFC000"/>
                </a:solidFill>
                <a:effectLst/>
                <a:latin typeface="source-serif-pro"/>
              </a:rPr>
              <a:t> are more correlated with each other. Also the perf_6_months_avg and perf_12_months_avg is highly correlated with each other.</a:t>
            </a:r>
          </a:p>
          <a:p>
            <a:endParaRPr lang="en-IN" dirty="0"/>
          </a:p>
        </p:txBody>
      </p:sp>
    </p:spTree>
    <p:extLst>
      <p:ext uri="{BB962C8B-B14F-4D97-AF65-F5344CB8AC3E}">
        <p14:creationId xmlns:p14="http://schemas.microsoft.com/office/powerpoint/2010/main" val="2121298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ECDFF5-D484-4FA0-8686-61B0394A4DB0}"/>
              </a:ext>
            </a:extLst>
          </p:cNvPr>
          <p:cNvSpPr txBox="1"/>
          <p:nvPr/>
        </p:nvSpPr>
        <p:spPr>
          <a:xfrm>
            <a:off x="967667" y="683581"/>
            <a:ext cx="9367006" cy="4154984"/>
          </a:xfrm>
          <a:prstGeom prst="rect">
            <a:avLst/>
          </a:prstGeom>
          <a:noFill/>
        </p:spPr>
        <p:txBody>
          <a:bodyPr wrap="square" rtlCol="0">
            <a:spAutoFit/>
          </a:bodyPr>
          <a:lstStyle/>
          <a:p>
            <a:pPr algn="just"/>
            <a:r>
              <a:rPr lang="en-US" sz="2400" b="1" dirty="0">
                <a:solidFill>
                  <a:srgbClr val="FFC000"/>
                </a:solidFill>
              </a:rPr>
              <a:t>DATA PREPROCESSING:</a:t>
            </a:r>
          </a:p>
          <a:p>
            <a:pPr algn="just"/>
            <a:r>
              <a:rPr lang="en-US" dirty="0"/>
              <a:t>As a part of Data processing missing values are fixed using Imputation technique like Simple Imputer and </a:t>
            </a:r>
            <a:r>
              <a:rPr lang="en-US" dirty="0" err="1"/>
              <a:t>MissForest</a:t>
            </a:r>
            <a:r>
              <a:rPr lang="en-US" dirty="0"/>
              <a:t> Imputation. Data being highly imbalanced, oversampling techniques like Random Oversample and SMOTE have been used.</a:t>
            </a:r>
          </a:p>
          <a:p>
            <a:pPr algn="just"/>
            <a:endParaRPr lang="en-US" dirty="0"/>
          </a:p>
          <a:p>
            <a:pPr algn="just"/>
            <a:r>
              <a:rPr lang="en-US" dirty="0"/>
              <a:t> We are Converting categorical Features Variable to 0 and 1 along with Target variable.</a:t>
            </a:r>
          </a:p>
          <a:p>
            <a:pPr algn="just"/>
            <a:r>
              <a:rPr lang="en-US" dirty="0"/>
              <a:t>Checked for Number of 0s in Numerical Features and drop columns if 0s are more than 95%.</a:t>
            </a:r>
          </a:p>
          <a:p>
            <a:pPr algn="just"/>
            <a:r>
              <a:rPr lang="en-US" dirty="0"/>
              <a:t>Here We had removed columns that contain more than 95% of 0s.</a:t>
            </a:r>
          </a:p>
          <a:p>
            <a:pPr algn="just"/>
            <a:r>
              <a:rPr lang="en-IN" dirty="0"/>
              <a:t>We have </a:t>
            </a:r>
            <a:r>
              <a:rPr lang="en-IN" dirty="0" err="1"/>
              <a:t>alsoRemoving</a:t>
            </a:r>
            <a:r>
              <a:rPr lang="en-IN" dirty="0"/>
              <a:t> Outlier points.</a:t>
            </a:r>
          </a:p>
          <a:p>
            <a:pPr algn="just"/>
            <a:endParaRPr lang="en-IN" dirty="0"/>
          </a:p>
          <a:p>
            <a:pPr algn="just"/>
            <a:r>
              <a:rPr lang="en-IN" dirty="0"/>
              <a:t>We have divide the dataset into two parts using </a:t>
            </a:r>
            <a:r>
              <a:rPr lang="en-IN" sz="2000" b="1" dirty="0" err="1"/>
              <a:t>Train_Test_split</a:t>
            </a:r>
            <a:r>
              <a:rPr lang="en-IN" sz="2000" b="1" dirty="0"/>
              <a:t> </a:t>
            </a:r>
            <a:r>
              <a:rPr lang="en-IN" dirty="0"/>
              <a:t>into training Data used for Training Model and Test Data used  for Evaluating Performance of model.</a:t>
            </a:r>
            <a:endParaRPr lang="en-US" dirty="0"/>
          </a:p>
          <a:p>
            <a:pPr algn="just"/>
            <a:endParaRPr lang="en-US" dirty="0"/>
          </a:p>
          <a:p>
            <a:endParaRPr lang="en-IN" sz="2400" b="1" dirty="0">
              <a:solidFill>
                <a:srgbClr val="FFC000"/>
              </a:solidFill>
            </a:endParaRPr>
          </a:p>
        </p:txBody>
      </p:sp>
      <p:pic>
        <p:nvPicPr>
          <p:cNvPr id="4" name="Picture 3">
            <a:extLst>
              <a:ext uri="{FF2B5EF4-FFF2-40B4-BE49-F238E27FC236}">
                <a16:creationId xmlns:a16="http://schemas.microsoft.com/office/drawing/2014/main" id="{1B0C9B66-5DB3-430B-8D88-3DA7CB100E44}"/>
              </a:ext>
            </a:extLst>
          </p:cNvPr>
          <p:cNvPicPr>
            <a:picLocks noChangeAspect="1"/>
          </p:cNvPicPr>
          <p:nvPr/>
        </p:nvPicPr>
        <p:blipFill>
          <a:blip r:embed="rId2"/>
          <a:stretch>
            <a:fillRect/>
          </a:stretch>
        </p:blipFill>
        <p:spPr>
          <a:xfrm>
            <a:off x="1058335" y="4583549"/>
            <a:ext cx="8973431" cy="395900"/>
          </a:xfrm>
          <a:prstGeom prst="rect">
            <a:avLst/>
          </a:prstGeom>
        </p:spPr>
      </p:pic>
      <p:pic>
        <p:nvPicPr>
          <p:cNvPr id="8" name="Picture 7">
            <a:extLst>
              <a:ext uri="{FF2B5EF4-FFF2-40B4-BE49-F238E27FC236}">
                <a16:creationId xmlns:a16="http://schemas.microsoft.com/office/drawing/2014/main" id="{9A4AE35B-2639-4E2B-8350-A48FFC93C9D2}"/>
              </a:ext>
            </a:extLst>
          </p:cNvPr>
          <p:cNvPicPr>
            <a:picLocks noChangeAspect="1"/>
          </p:cNvPicPr>
          <p:nvPr/>
        </p:nvPicPr>
        <p:blipFill>
          <a:blip r:embed="rId3"/>
          <a:stretch>
            <a:fillRect/>
          </a:stretch>
        </p:blipFill>
        <p:spPr>
          <a:xfrm>
            <a:off x="1058335" y="5237825"/>
            <a:ext cx="8973431" cy="936594"/>
          </a:xfrm>
          <a:prstGeom prst="rect">
            <a:avLst/>
          </a:prstGeom>
        </p:spPr>
      </p:pic>
    </p:spTree>
    <p:extLst>
      <p:ext uri="{BB962C8B-B14F-4D97-AF65-F5344CB8AC3E}">
        <p14:creationId xmlns:p14="http://schemas.microsoft.com/office/powerpoint/2010/main" val="3602432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65C600-1840-4BB8-98AB-EE41E15D93E0}"/>
              </a:ext>
            </a:extLst>
          </p:cNvPr>
          <p:cNvSpPr txBox="1"/>
          <p:nvPr/>
        </p:nvSpPr>
        <p:spPr>
          <a:xfrm>
            <a:off x="660500" y="565508"/>
            <a:ext cx="10595764" cy="3077766"/>
          </a:xfrm>
          <a:prstGeom prst="rect">
            <a:avLst/>
          </a:prstGeom>
          <a:noFill/>
        </p:spPr>
        <p:txBody>
          <a:bodyPr wrap="square" rtlCol="0">
            <a:spAutoFit/>
          </a:bodyPr>
          <a:lstStyle/>
          <a:p>
            <a:r>
              <a:rPr lang="en-US" sz="2400" b="1" dirty="0">
                <a:solidFill>
                  <a:srgbClr val="FFC000"/>
                </a:solidFill>
              </a:rPr>
              <a:t>FEATURE ENGINEERING:</a:t>
            </a:r>
          </a:p>
          <a:p>
            <a:pPr algn="just">
              <a:buFont typeface="Arial" panose="020B0604020202020204" pitchFamily="34" charset="0"/>
              <a:buChar char="•"/>
            </a:pPr>
            <a:r>
              <a:rPr lang="en-US" sz="2400" dirty="0">
                <a:latin typeface="source-serif-pro"/>
              </a:rPr>
              <a:t>For </a:t>
            </a:r>
            <a:r>
              <a:rPr lang="en-US" sz="2400" b="0" i="0" dirty="0">
                <a:effectLst/>
                <a:latin typeface="source-serif-pro"/>
              </a:rPr>
              <a:t>Feature </a:t>
            </a:r>
            <a:r>
              <a:rPr lang="en-US" sz="2400" b="0" i="0" dirty="0" err="1">
                <a:effectLst/>
                <a:latin typeface="source-serif-pro"/>
              </a:rPr>
              <a:t>Engineering,We</a:t>
            </a:r>
            <a:r>
              <a:rPr lang="en-US" sz="2400" b="0" i="0" dirty="0">
                <a:effectLst/>
                <a:latin typeface="source-serif-pro"/>
              </a:rPr>
              <a:t> would use </a:t>
            </a:r>
            <a:r>
              <a:rPr lang="en-US" sz="2600" b="1" i="0" dirty="0" err="1">
                <a:effectLst/>
                <a:latin typeface="source-serif-pro"/>
              </a:rPr>
              <a:t>OneHotEncoder</a:t>
            </a:r>
            <a:r>
              <a:rPr lang="en-US" sz="2400" b="0" i="0" dirty="0">
                <a:effectLst/>
                <a:latin typeface="source-serif-pro"/>
              </a:rPr>
              <a:t> and Truncated SVD for Feature Extraction and will add these features to my dataset. Along with this We had also try Feature Binning and Discretization using Decision Trees of at least 1 Numerical Feature.</a:t>
            </a:r>
          </a:p>
          <a:p>
            <a:pPr algn="just">
              <a:buFont typeface="Arial" panose="020B0604020202020204" pitchFamily="34" charset="0"/>
              <a:buChar char="•"/>
            </a:pPr>
            <a:r>
              <a:rPr lang="en-US" sz="2400" b="0" i="0" dirty="0">
                <a:effectLst/>
                <a:latin typeface="source-serif-pro"/>
              </a:rPr>
              <a:t>As a part of oversampling technique We had used SMOTE-NC as my dataset consists of Numerical and Categorical features.</a:t>
            </a:r>
          </a:p>
          <a:p>
            <a:endParaRPr lang="en-IN" sz="2400" b="1" dirty="0">
              <a:solidFill>
                <a:srgbClr val="FFC000"/>
              </a:solidFill>
            </a:endParaRPr>
          </a:p>
        </p:txBody>
      </p:sp>
    </p:spTree>
    <p:extLst>
      <p:ext uri="{BB962C8B-B14F-4D97-AF65-F5344CB8AC3E}">
        <p14:creationId xmlns:p14="http://schemas.microsoft.com/office/powerpoint/2010/main" val="1416892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50CA75C-7371-4BCF-B17A-9DBC2D0C13E2}"/>
              </a:ext>
            </a:extLst>
          </p:cNvPr>
          <p:cNvSpPr txBox="1"/>
          <p:nvPr/>
        </p:nvSpPr>
        <p:spPr>
          <a:xfrm>
            <a:off x="754603" y="648071"/>
            <a:ext cx="9779285" cy="2308324"/>
          </a:xfrm>
          <a:prstGeom prst="rect">
            <a:avLst/>
          </a:prstGeom>
          <a:noFill/>
        </p:spPr>
        <p:txBody>
          <a:bodyPr wrap="square" rtlCol="0">
            <a:spAutoFit/>
          </a:bodyPr>
          <a:lstStyle/>
          <a:p>
            <a:r>
              <a:rPr lang="en-US" sz="2400" b="1" dirty="0">
                <a:solidFill>
                  <a:srgbClr val="FFC000"/>
                </a:solidFill>
              </a:rPr>
              <a:t>MODEL DEVELOPMENT:</a:t>
            </a:r>
          </a:p>
          <a:p>
            <a:pPr algn="just"/>
            <a:r>
              <a:rPr lang="en-US" sz="2400" dirty="0"/>
              <a:t>As the data is imbalanced it would be better to go for Tree based models such as </a:t>
            </a:r>
            <a:r>
              <a:rPr lang="en-US" sz="2400" b="1" dirty="0"/>
              <a:t>Random Forest </a:t>
            </a:r>
            <a:r>
              <a:rPr lang="en-US" sz="2400" dirty="0"/>
              <a:t>,</a:t>
            </a:r>
            <a:r>
              <a:rPr lang="en-US" sz="2400" dirty="0" err="1"/>
              <a:t>XGBoost</a:t>
            </a:r>
            <a:r>
              <a:rPr lang="en-US" sz="2400" dirty="0"/>
              <a:t>, </a:t>
            </a:r>
            <a:r>
              <a:rPr lang="en-US" sz="2400" dirty="0" err="1"/>
              <a:t>Adaboost</a:t>
            </a:r>
            <a:r>
              <a:rPr lang="en-US" sz="2400" dirty="0"/>
              <a:t> classifier. Initially I will be applying Logistic Regression. As a part of Custom Ensembles , I will be using Decision Tree as base model and Logistic Regression as Meta Classifier.</a:t>
            </a:r>
            <a:endParaRPr lang="en-IN" sz="2400" b="1" dirty="0"/>
          </a:p>
        </p:txBody>
      </p:sp>
      <p:pic>
        <p:nvPicPr>
          <p:cNvPr id="4" name="Picture 3">
            <a:extLst>
              <a:ext uri="{FF2B5EF4-FFF2-40B4-BE49-F238E27FC236}">
                <a16:creationId xmlns:a16="http://schemas.microsoft.com/office/drawing/2014/main" id="{716383B8-B844-48CF-91A4-5CED9D687C05}"/>
              </a:ext>
            </a:extLst>
          </p:cNvPr>
          <p:cNvPicPr>
            <a:picLocks noChangeAspect="1"/>
          </p:cNvPicPr>
          <p:nvPr/>
        </p:nvPicPr>
        <p:blipFill>
          <a:blip r:embed="rId2"/>
          <a:stretch>
            <a:fillRect/>
          </a:stretch>
        </p:blipFill>
        <p:spPr>
          <a:xfrm>
            <a:off x="2157493" y="3178207"/>
            <a:ext cx="7090719" cy="2960702"/>
          </a:xfrm>
          <a:prstGeom prst="rect">
            <a:avLst/>
          </a:prstGeom>
        </p:spPr>
      </p:pic>
    </p:spTree>
    <p:extLst>
      <p:ext uri="{BB962C8B-B14F-4D97-AF65-F5344CB8AC3E}">
        <p14:creationId xmlns:p14="http://schemas.microsoft.com/office/powerpoint/2010/main" val="19737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507246-7970-4E69-A327-FDC37D18CD89}"/>
              </a:ext>
            </a:extLst>
          </p:cNvPr>
          <p:cNvSpPr txBox="1"/>
          <p:nvPr/>
        </p:nvSpPr>
        <p:spPr>
          <a:xfrm>
            <a:off x="889873" y="443883"/>
            <a:ext cx="10026351" cy="2923877"/>
          </a:xfrm>
          <a:prstGeom prst="rect">
            <a:avLst/>
          </a:prstGeom>
          <a:noFill/>
        </p:spPr>
        <p:txBody>
          <a:bodyPr wrap="square" rtlCol="0">
            <a:spAutoFit/>
          </a:bodyPr>
          <a:lstStyle/>
          <a:p>
            <a:pPr algn="just"/>
            <a:r>
              <a:rPr lang="en-US" sz="2800" b="1" i="0" dirty="0">
                <a:solidFill>
                  <a:srgbClr val="FFC000"/>
                </a:solidFill>
                <a:effectLst/>
                <a:latin typeface="source-serif-pro"/>
              </a:rPr>
              <a:t>Logistic regression: </a:t>
            </a:r>
            <a:r>
              <a:rPr lang="en-US" sz="2400" b="0" i="0" dirty="0">
                <a:effectLst/>
                <a:latin typeface="source-serif-pro"/>
              </a:rPr>
              <a:t>It is a classification algorithm based on given set of independent variables. It is used to estimate discrete values </a:t>
            </a:r>
            <a:r>
              <a:rPr lang="en-US" sz="2400" b="0" i="0" dirty="0" err="1">
                <a:effectLst/>
                <a:latin typeface="source-serif-pro"/>
              </a:rPr>
              <a:t>i.e</a:t>
            </a:r>
            <a:r>
              <a:rPr lang="en-US" sz="2400" b="0" i="0" dirty="0">
                <a:effectLst/>
                <a:latin typeface="source-serif-pro"/>
              </a:rPr>
              <a:t> 0s and 1s.Basically it measures the relationship between the categorical dependent variable and set of independent variables by estimating the probability od occurrence of an event using its logistic function.</a:t>
            </a:r>
          </a:p>
          <a:p>
            <a:endParaRPr lang="en-US" sz="2400" dirty="0">
              <a:solidFill>
                <a:srgbClr val="242424"/>
              </a:solidFill>
              <a:latin typeface="source-serif-pro"/>
            </a:endParaRPr>
          </a:p>
          <a:p>
            <a:endParaRPr lang="en-US" dirty="0">
              <a:solidFill>
                <a:srgbClr val="242424"/>
              </a:solidFill>
              <a:latin typeface="source-serif-pro"/>
            </a:endParaRPr>
          </a:p>
          <a:p>
            <a:endParaRPr lang="en-IN" dirty="0"/>
          </a:p>
        </p:txBody>
      </p:sp>
      <p:pic>
        <p:nvPicPr>
          <p:cNvPr id="4" name="Picture 3">
            <a:extLst>
              <a:ext uri="{FF2B5EF4-FFF2-40B4-BE49-F238E27FC236}">
                <a16:creationId xmlns:a16="http://schemas.microsoft.com/office/drawing/2014/main" id="{B548DAF1-B439-4CEE-B711-A4624CAF154E}"/>
              </a:ext>
            </a:extLst>
          </p:cNvPr>
          <p:cNvPicPr>
            <a:picLocks noChangeAspect="1"/>
          </p:cNvPicPr>
          <p:nvPr/>
        </p:nvPicPr>
        <p:blipFill>
          <a:blip r:embed="rId2"/>
          <a:stretch>
            <a:fillRect/>
          </a:stretch>
        </p:blipFill>
        <p:spPr>
          <a:xfrm>
            <a:off x="1932626" y="2865878"/>
            <a:ext cx="7100935" cy="2902626"/>
          </a:xfrm>
          <a:prstGeom prst="rect">
            <a:avLst/>
          </a:prstGeom>
        </p:spPr>
      </p:pic>
      <p:sp>
        <p:nvSpPr>
          <p:cNvPr id="6" name="TextBox 5">
            <a:extLst>
              <a:ext uri="{FF2B5EF4-FFF2-40B4-BE49-F238E27FC236}">
                <a16:creationId xmlns:a16="http://schemas.microsoft.com/office/drawing/2014/main" id="{E8D30580-45F4-4889-9323-1A52E2E162EC}"/>
              </a:ext>
            </a:extLst>
          </p:cNvPr>
          <p:cNvSpPr txBox="1"/>
          <p:nvPr/>
        </p:nvSpPr>
        <p:spPr>
          <a:xfrm>
            <a:off x="889873" y="6014007"/>
            <a:ext cx="9964651" cy="400110"/>
          </a:xfrm>
          <a:prstGeom prst="rect">
            <a:avLst/>
          </a:prstGeom>
          <a:noFill/>
        </p:spPr>
        <p:txBody>
          <a:bodyPr wrap="none" rtlCol="0">
            <a:spAutoFit/>
          </a:bodyPr>
          <a:lstStyle/>
          <a:p>
            <a:r>
              <a:rPr lang="en-US" sz="2000" b="0" i="0" dirty="0">
                <a:solidFill>
                  <a:srgbClr val="FFC000"/>
                </a:solidFill>
                <a:effectLst/>
                <a:latin typeface="source-serif-pro"/>
              </a:rPr>
              <a:t>This provided a test F1-Score of 0.50 on oversampled dataset and 0.49 on under sampled data</a:t>
            </a:r>
            <a:endParaRPr lang="en-IN" sz="2000" dirty="0">
              <a:solidFill>
                <a:srgbClr val="FFC000"/>
              </a:solidFill>
            </a:endParaRPr>
          </a:p>
        </p:txBody>
      </p:sp>
    </p:spTree>
    <p:extLst>
      <p:ext uri="{BB962C8B-B14F-4D97-AF65-F5344CB8AC3E}">
        <p14:creationId xmlns:p14="http://schemas.microsoft.com/office/powerpoint/2010/main" val="2070496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6C791D-257E-4179-80B3-929CF3F9DDE3}"/>
              </a:ext>
            </a:extLst>
          </p:cNvPr>
          <p:cNvPicPr>
            <a:picLocks noChangeAspect="1"/>
          </p:cNvPicPr>
          <p:nvPr/>
        </p:nvPicPr>
        <p:blipFill>
          <a:blip r:embed="rId2"/>
          <a:stretch>
            <a:fillRect/>
          </a:stretch>
        </p:blipFill>
        <p:spPr>
          <a:xfrm>
            <a:off x="1659799" y="2672962"/>
            <a:ext cx="7756390" cy="3190721"/>
          </a:xfrm>
          <a:prstGeom prst="rect">
            <a:avLst/>
          </a:prstGeom>
        </p:spPr>
      </p:pic>
      <p:sp>
        <p:nvSpPr>
          <p:cNvPr id="6" name="TextBox 5">
            <a:extLst>
              <a:ext uri="{FF2B5EF4-FFF2-40B4-BE49-F238E27FC236}">
                <a16:creationId xmlns:a16="http://schemas.microsoft.com/office/drawing/2014/main" id="{67753E17-AD5B-4CCB-85A4-E42132B5718C}"/>
              </a:ext>
            </a:extLst>
          </p:cNvPr>
          <p:cNvSpPr txBox="1"/>
          <p:nvPr/>
        </p:nvSpPr>
        <p:spPr>
          <a:xfrm>
            <a:off x="1090162" y="6000920"/>
            <a:ext cx="10704597" cy="461665"/>
          </a:xfrm>
          <a:prstGeom prst="rect">
            <a:avLst/>
          </a:prstGeom>
          <a:noFill/>
        </p:spPr>
        <p:txBody>
          <a:bodyPr wrap="none" rtlCol="0">
            <a:spAutoFit/>
          </a:bodyPr>
          <a:lstStyle/>
          <a:p>
            <a:r>
              <a:rPr lang="en-US" sz="2400" dirty="0">
                <a:solidFill>
                  <a:srgbClr val="FFC000"/>
                </a:solidFill>
                <a:latin typeface="source-serif-pro"/>
              </a:rPr>
              <a:t>Test F1-Score was 0.69 on Oversampled dataset and 0.57 on </a:t>
            </a:r>
            <a:r>
              <a:rPr lang="en-US" sz="2400" dirty="0" err="1">
                <a:solidFill>
                  <a:srgbClr val="FFC000"/>
                </a:solidFill>
                <a:latin typeface="source-serif-pro"/>
              </a:rPr>
              <a:t>Undersampled</a:t>
            </a:r>
            <a:r>
              <a:rPr lang="en-US" sz="2400" dirty="0">
                <a:solidFill>
                  <a:srgbClr val="FFC000"/>
                </a:solidFill>
                <a:latin typeface="source-serif-pro"/>
              </a:rPr>
              <a:t> dataset</a:t>
            </a:r>
            <a:endParaRPr lang="en-IN" sz="2400" dirty="0"/>
          </a:p>
        </p:txBody>
      </p:sp>
      <p:sp>
        <p:nvSpPr>
          <p:cNvPr id="7" name="TextBox 6">
            <a:extLst>
              <a:ext uri="{FF2B5EF4-FFF2-40B4-BE49-F238E27FC236}">
                <a16:creationId xmlns:a16="http://schemas.microsoft.com/office/drawing/2014/main" id="{170F5447-3ADB-43D7-8504-9BE76587F88E}"/>
              </a:ext>
            </a:extLst>
          </p:cNvPr>
          <p:cNvSpPr txBox="1"/>
          <p:nvPr/>
        </p:nvSpPr>
        <p:spPr>
          <a:xfrm>
            <a:off x="1090162" y="395415"/>
            <a:ext cx="9442039" cy="2277547"/>
          </a:xfrm>
          <a:prstGeom prst="rect">
            <a:avLst/>
          </a:prstGeom>
          <a:noFill/>
        </p:spPr>
        <p:txBody>
          <a:bodyPr wrap="square" rtlCol="0">
            <a:spAutoFit/>
          </a:bodyPr>
          <a:lstStyle/>
          <a:p>
            <a:pPr algn="l"/>
            <a:r>
              <a:rPr lang="en-US" sz="2800" b="1" i="1" dirty="0">
                <a:solidFill>
                  <a:srgbClr val="FFC000"/>
                </a:solidFill>
                <a:effectLst/>
                <a:latin typeface="source-serif-pro"/>
              </a:rPr>
              <a:t>Random Forest:</a:t>
            </a:r>
            <a:endParaRPr lang="en-US" sz="2800" b="0" i="0" dirty="0">
              <a:solidFill>
                <a:srgbClr val="FFC000"/>
              </a:solidFill>
              <a:effectLst/>
              <a:latin typeface="source-serif-pro"/>
            </a:endParaRPr>
          </a:p>
          <a:p>
            <a:pPr algn="l"/>
            <a:r>
              <a:rPr lang="en-US" sz="2400" b="0" i="0" dirty="0">
                <a:effectLst/>
                <a:latin typeface="source-serif-pro"/>
              </a:rPr>
              <a:t>Random Forest is an extension to Decision Trees. It uses bagging strategy which involves Bootstrap and Aggregation. In this modelling technique in which several Decision Trees are trained on the train data and majority vote is taken between these many decision trees for classifying the points.</a:t>
            </a:r>
          </a:p>
          <a:p>
            <a:endParaRPr lang="en-IN" dirty="0"/>
          </a:p>
        </p:txBody>
      </p:sp>
    </p:spTree>
    <p:extLst>
      <p:ext uri="{BB962C8B-B14F-4D97-AF65-F5344CB8AC3E}">
        <p14:creationId xmlns:p14="http://schemas.microsoft.com/office/powerpoint/2010/main" val="22701594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Code of project:</a:t>
            </a:r>
          </a:p>
        </p:txBody>
      </p:sp>
      <p:pic>
        <p:nvPicPr>
          <p:cNvPr id="4" name="Picture 3">
            <a:extLst>
              <a:ext uri="{FF2B5EF4-FFF2-40B4-BE49-F238E27FC236}">
                <a16:creationId xmlns:a16="http://schemas.microsoft.com/office/drawing/2014/main" id="{66097A69-1498-4725-8D73-F712BD969F51}"/>
              </a:ext>
            </a:extLst>
          </p:cNvPr>
          <p:cNvPicPr>
            <a:picLocks noChangeAspect="1"/>
          </p:cNvPicPr>
          <p:nvPr/>
        </p:nvPicPr>
        <p:blipFill>
          <a:blip r:embed="rId3"/>
          <a:stretch>
            <a:fillRect/>
          </a:stretch>
        </p:blipFill>
        <p:spPr>
          <a:xfrm>
            <a:off x="1642369" y="2006354"/>
            <a:ext cx="9144000" cy="4418901"/>
          </a:xfrm>
          <a:prstGeom prst="rect">
            <a:avLst/>
          </a:prstGeom>
        </p:spPr>
      </p:pic>
    </p:spTree>
    <p:extLst>
      <p:ext uri="{BB962C8B-B14F-4D97-AF65-F5344CB8AC3E}">
        <p14:creationId xmlns:p14="http://schemas.microsoft.com/office/powerpoint/2010/main" val="1989148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364587C-7581-4599-82FE-154372749567}"/>
              </a:ext>
            </a:extLst>
          </p:cNvPr>
          <p:cNvPicPr>
            <a:picLocks noChangeAspect="1"/>
          </p:cNvPicPr>
          <p:nvPr/>
        </p:nvPicPr>
        <p:blipFill>
          <a:blip r:embed="rId2"/>
          <a:stretch>
            <a:fillRect/>
          </a:stretch>
        </p:blipFill>
        <p:spPr>
          <a:xfrm>
            <a:off x="443883" y="257452"/>
            <a:ext cx="5237826" cy="5823752"/>
          </a:xfrm>
          <a:prstGeom prst="rect">
            <a:avLst/>
          </a:prstGeom>
        </p:spPr>
      </p:pic>
      <p:pic>
        <p:nvPicPr>
          <p:cNvPr id="7" name="Picture 6">
            <a:extLst>
              <a:ext uri="{FF2B5EF4-FFF2-40B4-BE49-F238E27FC236}">
                <a16:creationId xmlns:a16="http://schemas.microsoft.com/office/drawing/2014/main" id="{D129EEB0-F261-4B52-B590-6133F9390F79}"/>
              </a:ext>
            </a:extLst>
          </p:cNvPr>
          <p:cNvPicPr>
            <a:picLocks noChangeAspect="1"/>
          </p:cNvPicPr>
          <p:nvPr/>
        </p:nvPicPr>
        <p:blipFill>
          <a:blip r:embed="rId3"/>
          <a:stretch>
            <a:fillRect/>
          </a:stretch>
        </p:blipFill>
        <p:spPr>
          <a:xfrm>
            <a:off x="5921406" y="257452"/>
            <a:ext cx="5826711" cy="5823752"/>
          </a:xfrm>
          <a:prstGeom prst="rect">
            <a:avLst/>
          </a:prstGeom>
        </p:spPr>
      </p:pic>
    </p:spTree>
    <p:extLst>
      <p:ext uri="{BB962C8B-B14F-4D97-AF65-F5344CB8AC3E}">
        <p14:creationId xmlns:p14="http://schemas.microsoft.com/office/powerpoint/2010/main" val="2766159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1000" fill="hold"/>
                                        <p:tgtEl>
                                          <p:spTgt spid="7"/>
                                        </p:tgtEl>
                                        <p:attrNameLst>
                                          <p:attrName>ppt_w</p:attrName>
                                        </p:attrNameLst>
                                      </p:cBhvr>
                                      <p:tavLst>
                                        <p:tav tm="0">
                                          <p:val>
                                            <p:strVal val="#ppt_w*0.70"/>
                                          </p:val>
                                        </p:tav>
                                        <p:tav tm="100000">
                                          <p:val>
                                            <p:strVal val="#ppt_w"/>
                                          </p:val>
                                        </p:tav>
                                      </p:tavLst>
                                    </p:anim>
                                    <p:anim calcmode="lin" valueType="num">
                                      <p:cBhvr>
                                        <p:cTn id="15" dur="1000" fill="hold"/>
                                        <p:tgtEl>
                                          <p:spTgt spid="7"/>
                                        </p:tgtEl>
                                        <p:attrNameLst>
                                          <p:attrName>ppt_h</p:attrName>
                                        </p:attrNameLst>
                                      </p:cBhvr>
                                      <p:tavLst>
                                        <p:tav tm="0">
                                          <p:val>
                                            <p:strVal val="#ppt_h"/>
                                          </p:val>
                                        </p:tav>
                                        <p:tav tm="100000">
                                          <p:val>
                                            <p:strVal val="#ppt_h"/>
                                          </p:val>
                                        </p:tav>
                                      </p:tavLst>
                                    </p:anim>
                                    <p:animEffect transition="in" filter="fade">
                                      <p:cBhvr>
                                        <p:cTn id="16"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limitations:</a:t>
            </a:r>
          </a:p>
        </p:txBody>
      </p:sp>
      <p:sp>
        <p:nvSpPr>
          <p:cNvPr id="3" name="TextBox 2">
            <a:extLst>
              <a:ext uri="{FF2B5EF4-FFF2-40B4-BE49-F238E27FC236}">
                <a16:creationId xmlns:a16="http://schemas.microsoft.com/office/drawing/2014/main" id="{4FA0419A-9582-471A-9161-7FFA33CA2D15}"/>
              </a:ext>
            </a:extLst>
          </p:cNvPr>
          <p:cNvSpPr txBox="1"/>
          <p:nvPr/>
        </p:nvSpPr>
        <p:spPr>
          <a:xfrm>
            <a:off x="949911" y="2308195"/>
            <a:ext cx="9543496" cy="3508653"/>
          </a:xfrm>
          <a:prstGeom prst="rect">
            <a:avLst/>
          </a:prstGeom>
          <a:noFill/>
        </p:spPr>
        <p:txBody>
          <a:bodyPr wrap="square" rtlCol="0">
            <a:spAutoFit/>
          </a:bodyPr>
          <a:lstStyle/>
          <a:p>
            <a:r>
              <a:rPr lang="en-IN" sz="2400" dirty="0">
                <a:solidFill>
                  <a:srgbClr val="FFC000"/>
                </a:solidFill>
              </a:rPr>
              <a:t>Data Completeness and Quality:</a:t>
            </a:r>
          </a:p>
          <a:p>
            <a:pPr algn="just"/>
            <a:r>
              <a:rPr lang="en-US" sz="2000" dirty="0"/>
              <a:t>Our analysis relies on historical data, subject to data quality issues, missing values, and potential inaccuracies. This may affect the accuracy of our recommendations.</a:t>
            </a:r>
          </a:p>
          <a:p>
            <a:pPr algn="just"/>
            <a:r>
              <a:rPr lang="en-US" sz="2000" dirty="0"/>
              <a:t>and recent data might be more relevant. Our reliance on historical data might not fully capture current situations.</a:t>
            </a:r>
          </a:p>
          <a:p>
            <a:pPr algn="just"/>
            <a:endParaRPr lang="en-IN" sz="2000" dirty="0"/>
          </a:p>
          <a:p>
            <a:pPr algn="just"/>
            <a:r>
              <a:rPr lang="en-US" sz="2000" b="0" i="0" dirty="0">
                <a:effectLst/>
                <a:latin typeface="Google Sans"/>
              </a:rPr>
              <a:t>Backorders are not a common scenario in inventory management systems. In turn, the number of non-backordered items is much larger than the backordered ones. Hence, real-time data collected from any inventory system will be strongly imbalanced, leading to challenges in predicting future backorders on that basis.</a:t>
            </a:r>
            <a:endParaRPr lang="en-IN" sz="2000" dirty="0"/>
          </a:p>
          <a:p>
            <a:endParaRPr lang="en-IN" dirty="0"/>
          </a:p>
        </p:txBody>
      </p:sp>
    </p:spTree>
    <p:extLst>
      <p:ext uri="{BB962C8B-B14F-4D97-AF65-F5344CB8AC3E}">
        <p14:creationId xmlns:p14="http://schemas.microsoft.com/office/powerpoint/2010/main" val="3190519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conclusion:</a:t>
            </a:r>
          </a:p>
        </p:txBody>
      </p:sp>
      <p:sp>
        <p:nvSpPr>
          <p:cNvPr id="3" name="TextBox 2">
            <a:extLst>
              <a:ext uri="{FF2B5EF4-FFF2-40B4-BE49-F238E27FC236}">
                <a16:creationId xmlns:a16="http://schemas.microsoft.com/office/drawing/2014/main" id="{1E282192-0B72-4BBF-93FB-4C921A170837}"/>
              </a:ext>
            </a:extLst>
          </p:cNvPr>
          <p:cNvSpPr txBox="1"/>
          <p:nvPr/>
        </p:nvSpPr>
        <p:spPr>
          <a:xfrm>
            <a:off x="1170432" y="2413337"/>
            <a:ext cx="9004742" cy="3231654"/>
          </a:xfrm>
          <a:prstGeom prst="rect">
            <a:avLst/>
          </a:prstGeom>
          <a:noFill/>
        </p:spPr>
        <p:txBody>
          <a:bodyPr wrap="square" rtlCol="0">
            <a:spAutoFit/>
          </a:bodyPr>
          <a:lstStyle/>
          <a:p>
            <a:pPr algn="just"/>
            <a:r>
              <a:rPr lang="en-US" sz="2400" b="1" i="1" dirty="0">
                <a:solidFill>
                  <a:srgbClr val="FFC000"/>
                </a:solidFill>
                <a:effectLst/>
                <a:latin typeface="source-serif-pro"/>
              </a:rPr>
              <a:t>We observe that with every model the improvement in f1 scores.</a:t>
            </a:r>
          </a:p>
          <a:p>
            <a:pPr algn="just"/>
            <a:r>
              <a:rPr lang="en-US" sz="2400" b="1" i="1" dirty="0">
                <a:solidFill>
                  <a:srgbClr val="FFC000"/>
                </a:solidFill>
                <a:effectLst/>
                <a:latin typeface="source-serif-pro"/>
              </a:rPr>
              <a:t>- We saw that the Model on oversampled data perform well as compared to Under sampled data, this could be because of loss of data while under sampling.</a:t>
            </a:r>
          </a:p>
          <a:p>
            <a:pPr algn="just"/>
            <a:r>
              <a:rPr lang="en-US" sz="2400" b="1" i="1" dirty="0">
                <a:solidFill>
                  <a:srgbClr val="FFC000"/>
                </a:solidFill>
                <a:effectLst/>
                <a:latin typeface="source-serif-pro"/>
              </a:rPr>
              <a:t>- Among all the models , Random Forest Model provided a f1 score of 0.69 and models including XG Boost and Custom ensembles gave a f1 score of 0.62.</a:t>
            </a:r>
          </a:p>
          <a:p>
            <a:pPr algn="just"/>
            <a:br>
              <a:rPr lang="en-US" b="0" i="0" dirty="0">
                <a:solidFill>
                  <a:srgbClr val="FFC000"/>
                </a:solidFill>
                <a:effectLst/>
                <a:latin typeface="medium-content-sans-serif-font"/>
              </a:rPr>
            </a:br>
            <a:endParaRPr lang="en-IN" dirty="0">
              <a:solidFill>
                <a:srgbClr val="FFC000"/>
              </a:solidFill>
            </a:endParaRPr>
          </a:p>
        </p:txBody>
      </p:sp>
    </p:spTree>
    <p:extLst>
      <p:ext uri="{BB962C8B-B14F-4D97-AF65-F5344CB8AC3E}">
        <p14:creationId xmlns:p14="http://schemas.microsoft.com/office/powerpoint/2010/main" val="4289335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Content:</a:t>
            </a:r>
          </a:p>
        </p:txBody>
      </p:sp>
      <p:sp>
        <p:nvSpPr>
          <p:cNvPr id="3" name="TextBox 2">
            <a:extLst>
              <a:ext uri="{FF2B5EF4-FFF2-40B4-BE49-F238E27FC236}">
                <a16:creationId xmlns:a16="http://schemas.microsoft.com/office/drawing/2014/main" id="{21564224-4455-478C-BA29-C62905FFE0DD}"/>
              </a:ext>
            </a:extLst>
          </p:cNvPr>
          <p:cNvSpPr txBox="1"/>
          <p:nvPr/>
        </p:nvSpPr>
        <p:spPr>
          <a:xfrm>
            <a:off x="1260629" y="2601157"/>
            <a:ext cx="473206" cy="646331"/>
          </a:xfrm>
          <a:prstGeom prst="rect">
            <a:avLst/>
          </a:prstGeom>
          <a:noFill/>
        </p:spPr>
        <p:txBody>
          <a:bodyPr wrap="none" rtlCol="0">
            <a:spAutoFit/>
          </a:bodyPr>
          <a:lstStyle/>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IN" dirty="0"/>
          </a:p>
        </p:txBody>
      </p:sp>
      <p:sp>
        <p:nvSpPr>
          <p:cNvPr id="5" name="TextBox 4">
            <a:extLst>
              <a:ext uri="{FF2B5EF4-FFF2-40B4-BE49-F238E27FC236}">
                <a16:creationId xmlns:a16="http://schemas.microsoft.com/office/drawing/2014/main" id="{FC5C4836-7C94-4467-B660-0B30B1A992E5}"/>
              </a:ext>
            </a:extLst>
          </p:cNvPr>
          <p:cNvSpPr txBox="1"/>
          <p:nvPr/>
        </p:nvSpPr>
        <p:spPr>
          <a:xfrm>
            <a:off x="1097281" y="2050741"/>
            <a:ext cx="10058399" cy="3970318"/>
          </a:xfrm>
          <a:prstGeom prst="rect">
            <a:avLst/>
          </a:prstGeom>
          <a:noFill/>
        </p:spPr>
        <p:txBody>
          <a:bodyPr wrap="square" rtlCol="0">
            <a:spAutoFit/>
          </a:bodyPr>
          <a:lstStyle/>
          <a:p>
            <a:pPr marL="285750" indent="-285750">
              <a:buFont typeface="Wingdings" panose="05000000000000000000" pitchFamily="2" charset="2"/>
              <a:buChar char="Ø"/>
            </a:pPr>
            <a:r>
              <a:rPr lang="en-US" sz="2400" dirty="0"/>
              <a:t>Introduction </a:t>
            </a:r>
          </a:p>
          <a:p>
            <a:pPr marL="285750" indent="-285750">
              <a:buFont typeface="Wingdings" panose="05000000000000000000" pitchFamily="2" charset="2"/>
              <a:buChar char="Ø"/>
            </a:pPr>
            <a:r>
              <a:rPr lang="en-US" sz="2400" dirty="0"/>
              <a:t>Technology Used</a:t>
            </a:r>
          </a:p>
          <a:p>
            <a:pPr marL="285750" indent="-285750">
              <a:buFont typeface="Wingdings" panose="05000000000000000000" pitchFamily="2" charset="2"/>
              <a:buChar char="Ø"/>
            </a:pPr>
            <a:r>
              <a:rPr lang="en-US" sz="2400" dirty="0"/>
              <a:t>Phases of the Project</a:t>
            </a:r>
          </a:p>
          <a:p>
            <a:pPr marL="285750" indent="-285750">
              <a:buFont typeface="Wingdings" panose="05000000000000000000" pitchFamily="2" charset="2"/>
              <a:buChar char="Ø"/>
            </a:pPr>
            <a:r>
              <a:rPr lang="en-US" sz="2400" dirty="0"/>
              <a:t>Code of  Project</a:t>
            </a:r>
          </a:p>
          <a:p>
            <a:pPr marL="285750" indent="-285750">
              <a:buFont typeface="Wingdings" panose="05000000000000000000" pitchFamily="2" charset="2"/>
              <a:buChar char="Ø"/>
            </a:pPr>
            <a:r>
              <a:rPr lang="en-US" sz="2400" dirty="0"/>
              <a:t>Limitations</a:t>
            </a:r>
          </a:p>
          <a:p>
            <a:pPr marL="285750" indent="-285750">
              <a:buFont typeface="Wingdings" panose="05000000000000000000" pitchFamily="2" charset="2"/>
              <a:buChar char="Ø"/>
            </a:pPr>
            <a:r>
              <a:rPr lang="en-US" sz="2400" dirty="0"/>
              <a:t>Conclusion</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13296948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32E45A7-C62E-473C-A0A1-CBE3C14CC1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167" y="479394"/>
            <a:ext cx="10111666" cy="5718624"/>
          </a:xfrm>
          <a:prstGeom prst="rect">
            <a:avLst/>
          </a:prstGeom>
        </p:spPr>
      </p:pic>
    </p:spTree>
    <p:extLst>
      <p:ext uri="{BB962C8B-B14F-4D97-AF65-F5344CB8AC3E}">
        <p14:creationId xmlns:p14="http://schemas.microsoft.com/office/powerpoint/2010/main" val="2470565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154097" y="286603"/>
            <a:ext cx="10001583" cy="1450757"/>
          </a:xfrm>
        </p:spPr>
        <p:txBody>
          <a:bodyPr vert="horz" lIns="91440" tIns="45720" rIns="91440" bIns="45720" rtlCol="0">
            <a:normAutofit/>
          </a:bodyPr>
          <a:lstStyle/>
          <a:p>
            <a:r>
              <a:rPr lang="en-US" sz="6000" dirty="0"/>
              <a:t>Introduction:</a:t>
            </a:r>
          </a:p>
        </p:txBody>
      </p:sp>
      <p:sp>
        <p:nvSpPr>
          <p:cNvPr id="3" name="TextBox 2">
            <a:extLst>
              <a:ext uri="{FF2B5EF4-FFF2-40B4-BE49-F238E27FC236}">
                <a16:creationId xmlns:a16="http://schemas.microsoft.com/office/drawing/2014/main" id="{E8F4080D-C585-496D-8A05-4E9DBE23D491}"/>
              </a:ext>
            </a:extLst>
          </p:cNvPr>
          <p:cNvSpPr txBox="1"/>
          <p:nvPr/>
        </p:nvSpPr>
        <p:spPr>
          <a:xfrm>
            <a:off x="1154097" y="2104008"/>
            <a:ext cx="10234473" cy="4832092"/>
          </a:xfrm>
          <a:prstGeom prst="rect">
            <a:avLst/>
          </a:prstGeom>
          <a:noFill/>
        </p:spPr>
        <p:txBody>
          <a:bodyPr wrap="square" rtlCol="0">
            <a:spAutoFit/>
          </a:bodyPr>
          <a:lstStyle/>
          <a:p>
            <a:pPr algn="just"/>
            <a:r>
              <a:rPr lang="en-US" sz="2800" b="1" dirty="0">
                <a:solidFill>
                  <a:srgbClr val="FFC000"/>
                </a:solidFill>
              </a:rPr>
              <a:t>Project Overview:</a:t>
            </a:r>
          </a:p>
          <a:p>
            <a:pPr algn="just"/>
            <a:r>
              <a:rPr lang="en-US" dirty="0"/>
              <a:t>Backorders are unavoidable, but by anticipating which things will be backordered, planning can be streamlined at several levels, preventing unexpected strain or delays on production, logistics, and transportation. ERP systems generate a lot of data (mainly structured) and also contain a lot of historical data; if this data can be properly utilized, a predictive model to forecast backorders and plan accordingly can be constructed. Based on past data from inventories, supply chain, and sales, We will classify the products as going into backorder (Yes or No). </a:t>
            </a:r>
          </a:p>
          <a:p>
            <a:pPr algn="just"/>
            <a:endParaRPr lang="en-US" dirty="0"/>
          </a:p>
          <a:p>
            <a:pPr algn="just"/>
            <a:r>
              <a:rPr lang="en-US" sz="2800" b="1" dirty="0">
                <a:solidFill>
                  <a:srgbClr val="FFC000"/>
                </a:solidFill>
              </a:rPr>
              <a:t>Project objective:</a:t>
            </a:r>
          </a:p>
          <a:p>
            <a:pPr algn="just"/>
            <a:r>
              <a:rPr lang="en-US" sz="1800" dirty="0"/>
              <a:t>Our aim is to leverage the power of data analytics to </a:t>
            </a:r>
            <a:r>
              <a:rPr lang="en-US" dirty="0"/>
              <a:t>classify whether the Product will be Backordered or not </a:t>
            </a:r>
            <a:r>
              <a:rPr lang="en-US" sz="1800" dirty="0"/>
              <a:t>which can significantly enhance the productivity and profit.</a:t>
            </a:r>
          </a:p>
          <a:p>
            <a:pPr algn="just"/>
            <a:r>
              <a:rPr lang="en-US" dirty="0"/>
              <a:t>Development of a predictive model for Predicting Product Backorders. The model will determine whether a customer is placing a Backorder or not. </a:t>
            </a:r>
          </a:p>
          <a:p>
            <a:pPr algn="just"/>
            <a:r>
              <a:rPr lang="en-US" dirty="0"/>
              <a:t>The classical machine learning tasks like Data Exploration, Data Cleaning, Feature Engineering, Model Building and Model Testing. We will Try out different machine learning algorithms that’s best fit for the above case. </a:t>
            </a:r>
            <a:endParaRPr lang="en-IN" dirty="0"/>
          </a:p>
        </p:txBody>
      </p:sp>
    </p:spTree>
    <p:extLst>
      <p:ext uri="{BB962C8B-B14F-4D97-AF65-F5344CB8AC3E}">
        <p14:creationId xmlns:p14="http://schemas.microsoft.com/office/powerpoint/2010/main" val="3559491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4"/>
            <a:ext cx="10058400" cy="1551074"/>
          </a:xfrm>
        </p:spPr>
        <p:txBody>
          <a:bodyPr vert="horz" lIns="91440" tIns="45720" rIns="91440" bIns="45720" rtlCol="0">
            <a:normAutofit/>
          </a:bodyPr>
          <a:lstStyle/>
          <a:p>
            <a:r>
              <a:rPr lang="en-US" sz="6000" dirty="0"/>
              <a:t>Technology Used: </a:t>
            </a:r>
          </a:p>
        </p:txBody>
      </p:sp>
      <p:pic>
        <p:nvPicPr>
          <p:cNvPr id="6" name="Picture 5">
            <a:extLst>
              <a:ext uri="{FF2B5EF4-FFF2-40B4-BE49-F238E27FC236}">
                <a16:creationId xmlns:a16="http://schemas.microsoft.com/office/drawing/2014/main" id="{A34AACA5-697B-4773-9B58-DCCE0BDEBB84}"/>
              </a:ext>
            </a:extLst>
          </p:cNvPr>
          <p:cNvPicPr>
            <a:picLocks noChangeAspect="1"/>
          </p:cNvPicPr>
          <p:nvPr/>
        </p:nvPicPr>
        <p:blipFill>
          <a:blip r:embed="rId3"/>
          <a:stretch>
            <a:fillRect/>
          </a:stretch>
        </p:blipFill>
        <p:spPr>
          <a:xfrm>
            <a:off x="440333" y="2400224"/>
            <a:ext cx="2711240" cy="2149626"/>
          </a:xfrm>
          <a:prstGeom prst="rect">
            <a:avLst/>
          </a:prstGeom>
        </p:spPr>
      </p:pic>
      <p:pic>
        <p:nvPicPr>
          <p:cNvPr id="7" name="Picture 6">
            <a:extLst>
              <a:ext uri="{FF2B5EF4-FFF2-40B4-BE49-F238E27FC236}">
                <a16:creationId xmlns:a16="http://schemas.microsoft.com/office/drawing/2014/main" id="{CE418B3B-B1EB-4FDA-A517-B876312D3B78}"/>
              </a:ext>
            </a:extLst>
          </p:cNvPr>
          <p:cNvPicPr>
            <a:picLocks noChangeAspect="1"/>
          </p:cNvPicPr>
          <p:nvPr/>
        </p:nvPicPr>
        <p:blipFill>
          <a:blip r:embed="rId4"/>
          <a:stretch>
            <a:fillRect/>
          </a:stretch>
        </p:blipFill>
        <p:spPr>
          <a:xfrm>
            <a:off x="10065526" y="4376691"/>
            <a:ext cx="1736424" cy="2194705"/>
          </a:xfrm>
          <a:prstGeom prst="rect">
            <a:avLst/>
          </a:prstGeom>
        </p:spPr>
      </p:pic>
      <p:pic>
        <p:nvPicPr>
          <p:cNvPr id="8" name="Picture 7">
            <a:extLst>
              <a:ext uri="{FF2B5EF4-FFF2-40B4-BE49-F238E27FC236}">
                <a16:creationId xmlns:a16="http://schemas.microsoft.com/office/drawing/2014/main" id="{3034DE97-57D0-422F-8F8B-A8524C29D6B3}"/>
              </a:ext>
            </a:extLst>
          </p:cNvPr>
          <p:cNvPicPr>
            <a:picLocks noChangeAspect="1"/>
          </p:cNvPicPr>
          <p:nvPr/>
        </p:nvPicPr>
        <p:blipFill>
          <a:blip r:embed="rId5"/>
          <a:stretch>
            <a:fillRect/>
          </a:stretch>
        </p:blipFill>
        <p:spPr>
          <a:xfrm>
            <a:off x="7014525" y="2050865"/>
            <a:ext cx="2164985" cy="2626564"/>
          </a:xfrm>
          <a:prstGeom prst="rect">
            <a:avLst/>
          </a:prstGeom>
        </p:spPr>
      </p:pic>
      <p:pic>
        <p:nvPicPr>
          <p:cNvPr id="9" name="Picture 8">
            <a:extLst>
              <a:ext uri="{FF2B5EF4-FFF2-40B4-BE49-F238E27FC236}">
                <a16:creationId xmlns:a16="http://schemas.microsoft.com/office/drawing/2014/main" id="{21D3B5BD-CDFF-4E22-B6B8-6CE9F2B8B720}"/>
              </a:ext>
            </a:extLst>
          </p:cNvPr>
          <p:cNvPicPr>
            <a:picLocks noChangeAspect="1"/>
          </p:cNvPicPr>
          <p:nvPr/>
        </p:nvPicPr>
        <p:blipFill>
          <a:blip r:embed="rId6"/>
          <a:stretch>
            <a:fillRect/>
          </a:stretch>
        </p:blipFill>
        <p:spPr>
          <a:xfrm>
            <a:off x="3546641" y="4932604"/>
            <a:ext cx="2934057" cy="1551074"/>
          </a:xfrm>
          <a:prstGeom prst="rect">
            <a:avLst/>
          </a:prstGeom>
        </p:spPr>
      </p:pic>
    </p:spTree>
    <p:extLst>
      <p:ext uri="{BB962C8B-B14F-4D97-AF65-F5344CB8AC3E}">
        <p14:creationId xmlns:p14="http://schemas.microsoft.com/office/powerpoint/2010/main" val="2849196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CEBE00-73DB-4673-9998-88FF5F16AF9C}"/>
              </a:ext>
            </a:extLst>
          </p:cNvPr>
          <p:cNvSpPr txBox="1"/>
          <p:nvPr/>
        </p:nvSpPr>
        <p:spPr>
          <a:xfrm>
            <a:off x="426129" y="168676"/>
            <a:ext cx="10626570" cy="6432530"/>
          </a:xfrm>
          <a:prstGeom prst="rect">
            <a:avLst/>
          </a:prstGeom>
          <a:noFill/>
        </p:spPr>
        <p:txBody>
          <a:bodyPr wrap="square" rtlCol="0">
            <a:spAutoFit/>
          </a:bodyPr>
          <a:lstStyle/>
          <a:p>
            <a:pPr algn="just"/>
            <a:r>
              <a:rPr lang="en-US" sz="2400" b="1" dirty="0">
                <a:solidFill>
                  <a:srgbClr val="FFC000"/>
                </a:solidFill>
              </a:rPr>
              <a:t>PYTHON:</a:t>
            </a:r>
          </a:p>
          <a:p>
            <a:pPr algn="just"/>
            <a:r>
              <a:rPr lang="en-US" sz="2000" b="0" i="0" dirty="0">
                <a:effectLst/>
                <a:latin typeface="Google Sans"/>
              </a:rPr>
              <a:t>Python has syntax that allows developers to write programs with fewer lines than some other programming languages. Python runs on an interpreter system, meaning that code can be executed as soon as it is written. This means that prototyping can be very quick.</a:t>
            </a:r>
          </a:p>
          <a:p>
            <a:pPr algn="just"/>
            <a:endParaRPr lang="en-US" dirty="0">
              <a:latin typeface="Google Sans"/>
            </a:endParaRPr>
          </a:p>
          <a:p>
            <a:pPr algn="just"/>
            <a:r>
              <a:rPr lang="en-US" sz="2400" b="1" dirty="0">
                <a:solidFill>
                  <a:srgbClr val="FFC000"/>
                </a:solidFill>
                <a:latin typeface="Franklin Gothic Book" panose="020B0503020102020204" pitchFamily="34" charset="0"/>
              </a:rPr>
              <a:t>NUMPY:</a:t>
            </a:r>
          </a:p>
          <a:p>
            <a:pPr algn="just"/>
            <a:r>
              <a:rPr lang="en-US" sz="2000" b="0" i="0" dirty="0">
                <a:effectLst/>
                <a:latin typeface="Nunito" panose="020B0604020202020204" pitchFamily="2" charset="0"/>
              </a:rPr>
              <a:t>It provides a high-performance multidimensional array object, and tools for working with these arrays. It is also used for algebraic calculations and mathematical calculations.</a:t>
            </a:r>
          </a:p>
          <a:p>
            <a:pPr algn="just"/>
            <a:endParaRPr lang="en-US" sz="2000" dirty="0">
              <a:latin typeface="Nunito" panose="020B0604020202020204" pitchFamily="2" charset="0"/>
            </a:endParaRPr>
          </a:p>
          <a:p>
            <a:pPr algn="just"/>
            <a:r>
              <a:rPr lang="en-US" sz="2400" b="1" dirty="0">
                <a:solidFill>
                  <a:srgbClr val="FFC000"/>
                </a:solidFill>
                <a:latin typeface="Franklin Gothic Book" panose="020B0503020102020204" pitchFamily="34" charset="0"/>
              </a:rPr>
              <a:t>PANDAS:</a:t>
            </a:r>
          </a:p>
          <a:p>
            <a:pPr algn="just"/>
            <a:r>
              <a:rPr lang="en-US" sz="2000" b="0" i="0" dirty="0">
                <a:effectLst/>
                <a:latin typeface="Google Sans"/>
              </a:rPr>
              <a:t>Pandas allows us to analyze big data and make conclusions based on statistical theories.</a:t>
            </a:r>
          </a:p>
          <a:p>
            <a:pPr algn="just"/>
            <a:r>
              <a:rPr lang="en-US" sz="2000" b="0" i="0" dirty="0">
                <a:effectLst/>
                <a:latin typeface="Google Sans"/>
              </a:rPr>
              <a:t>Pandas can clean messy data sets, and make them readable and relevant.</a:t>
            </a:r>
          </a:p>
          <a:p>
            <a:pPr algn="just"/>
            <a:r>
              <a:rPr lang="en-US" sz="2000" b="0" i="0" dirty="0">
                <a:effectLst/>
                <a:latin typeface="Google Sans"/>
              </a:rPr>
              <a:t>It has functions for analyzing, cleaning, exploring, and manipulating data.</a:t>
            </a:r>
          </a:p>
          <a:p>
            <a:pPr algn="just"/>
            <a:r>
              <a:rPr lang="en-US" sz="2000" b="0" i="0" dirty="0">
                <a:effectLst/>
                <a:latin typeface="Google Sans"/>
              </a:rPr>
              <a:t>The name "Pandas" has a reference to both "Panel Data", and "Python Data Analysis“.</a:t>
            </a:r>
          </a:p>
          <a:p>
            <a:pPr algn="just"/>
            <a:endParaRPr lang="en-US" sz="2000" dirty="0">
              <a:latin typeface="Verdana" panose="020B0604030504040204" pitchFamily="34" charset="0"/>
            </a:endParaRPr>
          </a:p>
          <a:p>
            <a:pPr algn="just"/>
            <a:r>
              <a:rPr lang="en-US" sz="2400" b="1" i="0" dirty="0">
                <a:solidFill>
                  <a:srgbClr val="FFC000"/>
                </a:solidFill>
                <a:effectLst/>
                <a:latin typeface="Franklin Gothic Book" panose="020B0503020102020204" pitchFamily="34" charset="0"/>
              </a:rPr>
              <a:t>SCIKIT-LEARN:</a:t>
            </a:r>
          </a:p>
          <a:p>
            <a:pPr algn="just"/>
            <a:r>
              <a:rPr lang="en-US" sz="2000" b="0" i="0" dirty="0">
                <a:effectLst/>
                <a:latin typeface="Google Sans"/>
              </a:rPr>
              <a:t>Scikit-learn (</a:t>
            </a:r>
            <a:r>
              <a:rPr lang="en-US" sz="2000" b="0" i="0" dirty="0" err="1">
                <a:effectLst/>
                <a:latin typeface="Google Sans"/>
              </a:rPr>
              <a:t>Sklearn</a:t>
            </a:r>
            <a:r>
              <a:rPr lang="en-US" sz="2000" b="0" i="0" dirty="0">
                <a:effectLst/>
                <a:latin typeface="Google Sans"/>
              </a:rPr>
              <a:t>) is the most useful and robust library for machine learning in Python. It provides a selection of efficient tools for machine learning and statistical modeling including classification, regression, clustering and dimensionality reduction via a consistence interface in Python</a:t>
            </a:r>
            <a:r>
              <a:rPr lang="en-US" sz="2000" b="0" i="0" dirty="0">
                <a:solidFill>
                  <a:srgbClr val="4D5156"/>
                </a:solidFill>
                <a:effectLst/>
                <a:latin typeface="Google Sans"/>
              </a:rPr>
              <a:t>.</a:t>
            </a:r>
            <a:endParaRPr lang="en-US" sz="2000" b="0" i="0" dirty="0">
              <a:effectLst/>
              <a:latin typeface="Google Sans"/>
            </a:endParaRPr>
          </a:p>
          <a:p>
            <a:endParaRPr lang="en-IN" dirty="0"/>
          </a:p>
        </p:txBody>
      </p:sp>
    </p:spTree>
    <p:extLst>
      <p:ext uri="{BB962C8B-B14F-4D97-AF65-F5344CB8AC3E}">
        <p14:creationId xmlns:p14="http://schemas.microsoft.com/office/powerpoint/2010/main" val="3129455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Phases of the Project:</a:t>
            </a:r>
          </a:p>
        </p:txBody>
      </p:sp>
      <p:sp>
        <p:nvSpPr>
          <p:cNvPr id="3" name="TextBox 2">
            <a:extLst>
              <a:ext uri="{FF2B5EF4-FFF2-40B4-BE49-F238E27FC236}">
                <a16:creationId xmlns:a16="http://schemas.microsoft.com/office/drawing/2014/main" id="{D53F3BAF-B91E-4123-98F2-14068741E28D}"/>
              </a:ext>
            </a:extLst>
          </p:cNvPr>
          <p:cNvSpPr txBox="1"/>
          <p:nvPr/>
        </p:nvSpPr>
        <p:spPr>
          <a:xfrm>
            <a:off x="1097280" y="2006354"/>
            <a:ext cx="10058400" cy="4278094"/>
          </a:xfrm>
          <a:prstGeom prst="rect">
            <a:avLst/>
          </a:prstGeom>
          <a:noFill/>
        </p:spPr>
        <p:txBody>
          <a:bodyPr wrap="square" rtlCol="0">
            <a:spAutoFit/>
          </a:bodyPr>
          <a:lstStyle/>
          <a:p>
            <a:pPr algn="just"/>
            <a:r>
              <a:rPr lang="en-US" sz="2400" b="0" i="0" dirty="0">
                <a:solidFill>
                  <a:srgbClr val="FFC000"/>
                </a:solidFill>
                <a:effectLst/>
                <a:latin typeface="source-serif-pro"/>
              </a:rPr>
              <a:t>The task is to classifying whether a product will go to backorder or not for a given input data. This is a </a:t>
            </a:r>
            <a:r>
              <a:rPr lang="en-US" sz="3200" b="0" i="0" dirty="0">
                <a:solidFill>
                  <a:srgbClr val="FFC000"/>
                </a:solidFill>
                <a:effectLst/>
                <a:latin typeface="source-serif-pro"/>
              </a:rPr>
              <a:t>Binary Classification Problem </a:t>
            </a:r>
            <a:r>
              <a:rPr lang="en-US" sz="2400" b="0" i="0" dirty="0">
                <a:solidFill>
                  <a:srgbClr val="FFC000"/>
                </a:solidFill>
                <a:effectLst/>
                <a:latin typeface="source-serif-pro"/>
              </a:rPr>
              <a:t>hence consists of two target values :</a:t>
            </a:r>
          </a:p>
          <a:p>
            <a:pPr algn="just">
              <a:buFont typeface="Arial" panose="020B0604020202020204" pitchFamily="34" charset="0"/>
              <a:buChar char="•"/>
            </a:pPr>
            <a:r>
              <a:rPr lang="en-US" sz="2400" b="0" i="0" dirty="0">
                <a:solidFill>
                  <a:srgbClr val="FFC000"/>
                </a:solidFill>
                <a:effectLst/>
                <a:latin typeface="source-serif-pro"/>
              </a:rPr>
              <a:t>Yes: Represents that product will go to backorder.</a:t>
            </a:r>
          </a:p>
          <a:p>
            <a:pPr algn="just">
              <a:buFont typeface="Arial" panose="020B0604020202020204" pitchFamily="34" charset="0"/>
              <a:buChar char="•"/>
            </a:pPr>
            <a:r>
              <a:rPr lang="en-US" sz="2400" b="0" i="0" dirty="0">
                <a:solidFill>
                  <a:srgbClr val="FFC000"/>
                </a:solidFill>
                <a:effectLst/>
                <a:latin typeface="source-serif-pro"/>
              </a:rPr>
              <a:t>No: Represents that product will not go to backorder</a:t>
            </a:r>
          </a:p>
          <a:p>
            <a:pPr algn="just"/>
            <a:endParaRPr lang="en-US" sz="2400" b="1" dirty="0">
              <a:solidFill>
                <a:srgbClr val="FFC000"/>
              </a:solidFill>
            </a:endParaRPr>
          </a:p>
          <a:p>
            <a:pPr algn="just"/>
            <a:r>
              <a:rPr lang="en-US" sz="2800" b="1" dirty="0">
                <a:solidFill>
                  <a:srgbClr val="FFC000"/>
                </a:solidFill>
              </a:rPr>
              <a:t>DATA COLLECTION:</a:t>
            </a:r>
          </a:p>
          <a:p>
            <a:pPr algn="just"/>
            <a:r>
              <a:rPr lang="en-US" sz="2400" b="0" i="0" dirty="0">
                <a:effectLst/>
                <a:latin typeface="source-serif-pro"/>
              </a:rPr>
              <a:t>For working on Backorder Prediction problem we are using dataset available on Kaggle.</a:t>
            </a:r>
            <a:endParaRPr lang="en-US" sz="2400" b="1" dirty="0"/>
          </a:p>
          <a:p>
            <a:pPr algn="just"/>
            <a:r>
              <a:rPr lang="en-US" sz="2000" b="0" i="0" u="none" strike="noStrike" dirty="0">
                <a:effectLst/>
                <a:latin typeface="Arial" panose="020B0604020202020204" pitchFamily="34" charset="0"/>
              </a:rPr>
              <a:t>We will Gather historical data , previous data, information from reliable sources.</a:t>
            </a:r>
          </a:p>
          <a:p>
            <a:endParaRPr lang="en-US" sz="2400" b="1" dirty="0">
              <a:solidFill>
                <a:srgbClr val="FFC000"/>
              </a:solidFill>
            </a:endParaRPr>
          </a:p>
        </p:txBody>
      </p:sp>
    </p:spTree>
    <p:extLst>
      <p:ext uri="{BB962C8B-B14F-4D97-AF65-F5344CB8AC3E}">
        <p14:creationId xmlns:p14="http://schemas.microsoft.com/office/powerpoint/2010/main" val="42904513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C8F5CD-291C-4514-804A-F5C6B2360F46}"/>
              </a:ext>
            </a:extLst>
          </p:cNvPr>
          <p:cNvSpPr txBox="1"/>
          <p:nvPr/>
        </p:nvSpPr>
        <p:spPr>
          <a:xfrm>
            <a:off x="583529" y="458956"/>
            <a:ext cx="8738024" cy="5940088"/>
          </a:xfrm>
          <a:prstGeom prst="rect">
            <a:avLst/>
          </a:prstGeom>
          <a:noFill/>
        </p:spPr>
        <p:txBody>
          <a:bodyPr wrap="square" rtlCol="0">
            <a:spAutoFit/>
          </a:bodyPr>
          <a:lstStyle/>
          <a:p>
            <a:endParaRPr lang="en-IN" dirty="0"/>
          </a:p>
          <a:p>
            <a:pPr algn="just"/>
            <a:r>
              <a:rPr lang="en-IN" sz="2400" dirty="0">
                <a:solidFill>
                  <a:srgbClr val="FFC000"/>
                </a:solidFill>
              </a:rPr>
              <a:t>DATASET:</a:t>
            </a:r>
          </a:p>
          <a:p>
            <a:pPr algn="just">
              <a:buFont typeface="Arial" panose="020B0604020202020204" pitchFamily="34" charset="0"/>
              <a:buChar char="•"/>
            </a:pPr>
            <a:r>
              <a:rPr lang="en-US" sz="2000" b="1" i="0" dirty="0">
                <a:effectLst/>
                <a:latin typeface="source-serif-pro"/>
              </a:rPr>
              <a:t>SKU : </a:t>
            </a:r>
            <a:r>
              <a:rPr lang="en-US" sz="2000" b="0" i="0" dirty="0">
                <a:effectLst/>
                <a:latin typeface="source-serif-pro"/>
              </a:rPr>
              <a:t>Product ID</a:t>
            </a:r>
          </a:p>
          <a:p>
            <a:pPr algn="just">
              <a:buFont typeface="Arial" panose="020B0604020202020204" pitchFamily="34" charset="0"/>
              <a:buChar char="•"/>
            </a:pPr>
            <a:r>
              <a:rPr lang="en-US" sz="2000" b="1" i="0" dirty="0" err="1">
                <a:effectLst/>
                <a:latin typeface="source-serif-pro"/>
              </a:rPr>
              <a:t>national_inv</a:t>
            </a:r>
            <a:r>
              <a:rPr lang="en-US" sz="2000" b="1" i="0" dirty="0">
                <a:effectLst/>
                <a:latin typeface="source-serif-pro"/>
              </a:rPr>
              <a:t> : </a:t>
            </a:r>
            <a:r>
              <a:rPr lang="en-US" sz="2000" b="0" i="0" dirty="0">
                <a:effectLst/>
                <a:latin typeface="source-serif-pro"/>
              </a:rPr>
              <a:t>Current inventory levels of components.</a:t>
            </a:r>
          </a:p>
          <a:p>
            <a:pPr algn="just">
              <a:buFont typeface="Arial" panose="020B0604020202020204" pitchFamily="34" charset="0"/>
              <a:buChar char="•"/>
            </a:pPr>
            <a:r>
              <a:rPr lang="en-US" sz="2000" b="1" i="0" dirty="0" err="1">
                <a:effectLst/>
                <a:latin typeface="source-serif-pro"/>
              </a:rPr>
              <a:t>Lead_time</a:t>
            </a:r>
            <a:r>
              <a:rPr lang="en-US" sz="2000" b="1" i="0" dirty="0">
                <a:effectLst/>
                <a:latin typeface="source-serif-pro"/>
              </a:rPr>
              <a:t> : </a:t>
            </a:r>
            <a:r>
              <a:rPr lang="en-US" sz="2000" b="0" i="0" dirty="0">
                <a:effectLst/>
                <a:latin typeface="source-serif-pro"/>
              </a:rPr>
              <a:t>Transit time of the product which means how long it takes for a shipment to be delivered at its final destination after it has been picked from the start point.</a:t>
            </a:r>
          </a:p>
          <a:p>
            <a:pPr algn="just">
              <a:buFont typeface="Arial" panose="020B0604020202020204" pitchFamily="34" charset="0"/>
              <a:buChar char="•"/>
            </a:pPr>
            <a:r>
              <a:rPr lang="en-US" sz="2000" b="1" i="0" dirty="0" err="1">
                <a:effectLst/>
                <a:latin typeface="source-serif-pro"/>
              </a:rPr>
              <a:t>in_transit_qty</a:t>
            </a:r>
            <a:r>
              <a:rPr lang="en-US" sz="2000" b="1" i="0" dirty="0">
                <a:effectLst/>
                <a:latin typeface="source-serif-pro"/>
              </a:rPr>
              <a:t> : </a:t>
            </a:r>
            <a:r>
              <a:rPr lang="en-US" sz="2000" b="0" i="0" dirty="0">
                <a:effectLst/>
                <a:latin typeface="source-serif-pro"/>
              </a:rPr>
              <a:t>Amount of products in transit from source.</a:t>
            </a:r>
          </a:p>
          <a:p>
            <a:pPr algn="just">
              <a:buFont typeface="Arial" panose="020B0604020202020204" pitchFamily="34" charset="0"/>
              <a:buChar char="•"/>
            </a:pPr>
            <a:r>
              <a:rPr lang="en-US" sz="2000" b="1" i="0" dirty="0">
                <a:effectLst/>
                <a:latin typeface="source-serif-pro"/>
              </a:rPr>
              <a:t>Forecast columns: </a:t>
            </a:r>
            <a:r>
              <a:rPr lang="en-US" sz="2000" b="0" i="0" dirty="0">
                <a:effectLst/>
                <a:latin typeface="source-serif-pro"/>
              </a:rPr>
              <a:t>Tells about the forecast sales of the products for next 3,6,9 months.</a:t>
            </a:r>
          </a:p>
          <a:p>
            <a:pPr algn="just">
              <a:buFont typeface="Arial" panose="020B0604020202020204" pitchFamily="34" charset="0"/>
              <a:buChar char="•"/>
            </a:pPr>
            <a:r>
              <a:rPr lang="en-US" sz="2000" b="1" i="0" dirty="0">
                <a:effectLst/>
                <a:latin typeface="source-serif-pro"/>
              </a:rPr>
              <a:t>Sales columns : </a:t>
            </a:r>
            <a:r>
              <a:rPr lang="en-US" sz="2000" b="0" i="0" dirty="0">
                <a:effectLst/>
                <a:latin typeface="source-serif-pro"/>
              </a:rPr>
              <a:t>Sales quantity for prior 1,3,6 and 9 months time period.</a:t>
            </a:r>
          </a:p>
          <a:p>
            <a:pPr algn="just">
              <a:buFont typeface="Arial" panose="020B0604020202020204" pitchFamily="34" charset="0"/>
              <a:buChar char="•"/>
            </a:pPr>
            <a:r>
              <a:rPr lang="en-US" sz="2000" b="1" i="0" dirty="0" err="1">
                <a:effectLst/>
                <a:latin typeface="source-serif-pro"/>
              </a:rPr>
              <a:t>min_bank</a:t>
            </a:r>
            <a:r>
              <a:rPr lang="en-US" sz="2000" b="1" i="0" dirty="0">
                <a:effectLst/>
                <a:latin typeface="source-serif-pro"/>
              </a:rPr>
              <a:t> : </a:t>
            </a:r>
            <a:r>
              <a:rPr lang="en-US" sz="2000" b="0" i="0" dirty="0">
                <a:effectLst/>
                <a:latin typeface="source-serif-pro"/>
              </a:rPr>
              <a:t>Minimum amount of stocks recommended.</a:t>
            </a:r>
          </a:p>
          <a:p>
            <a:pPr algn="just">
              <a:buFont typeface="Arial" panose="020B0604020202020204" pitchFamily="34" charset="0"/>
              <a:buChar char="•"/>
            </a:pPr>
            <a:r>
              <a:rPr lang="en-US" sz="2000" b="1" i="0" dirty="0" err="1">
                <a:effectLst/>
                <a:latin typeface="source-serif-pro"/>
              </a:rPr>
              <a:t>Pieces_past_due</a:t>
            </a:r>
            <a:r>
              <a:rPr lang="en-US" sz="2000" b="1" i="0" dirty="0">
                <a:effectLst/>
                <a:latin typeface="source-serif-pro"/>
              </a:rPr>
              <a:t> : </a:t>
            </a:r>
            <a:r>
              <a:rPr lang="en-US" sz="2000" b="0" i="0" dirty="0">
                <a:effectLst/>
                <a:latin typeface="source-serif-pro"/>
              </a:rPr>
              <a:t>Amount of parts of the product overdue if any.</a:t>
            </a:r>
          </a:p>
          <a:p>
            <a:pPr algn="just">
              <a:buFont typeface="Arial" panose="020B0604020202020204" pitchFamily="34" charset="0"/>
              <a:buChar char="•"/>
            </a:pPr>
            <a:r>
              <a:rPr lang="en-US" sz="2000" b="1" i="0" dirty="0">
                <a:effectLst/>
                <a:latin typeface="source-serif-pro"/>
              </a:rPr>
              <a:t>Performance average : </a:t>
            </a:r>
            <a:r>
              <a:rPr lang="en-US" sz="2000" b="0" i="0" dirty="0">
                <a:effectLst/>
                <a:latin typeface="source-serif-pro"/>
              </a:rPr>
              <a:t>Product performance over past 6 months and 12 months respectively.</a:t>
            </a:r>
          </a:p>
          <a:p>
            <a:pPr algn="just">
              <a:buFont typeface="Arial" panose="020B0604020202020204" pitchFamily="34" charset="0"/>
              <a:buChar char="•"/>
            </a:pPr>
            <a:r>
              <a:rPr lang="en-US" sz="2000" b="1" i="0" dirty="0" err="1">
                <a:effectLst/>
                <a:latin typeface="source-serif-pro"/>
              </a:rPr>
              <a:t>deck_risk,oe_constraint,ppap_risk,stop_auto_buy,rev_stop</a:t>
            </a:r>
            <a:r>
              <a:rPr lang="en-US" sz="2000" b="1" i="0" dirty="0">
                <a:effectLst/>
                <a:latin typeface="source-serif-pro"/>
              </a:rPr>
              <a:t> : </a:t>
            </a:r>
            <a:r>
              <a:rPr lang="en-US" sz="2000" b="0" i="0" dirty="0">
                <a:effectLst/>
                <a:latin typeface="source-serif-pro"/>
              </a:rPr>
              <a:t>Yes or No flags set for the products.</a:t>
            </a:r>
          </a:p>
          <a:p>
            <a:pPr algn="just">
              <a:buFont typeface="Arial" panose="020B0604020202020204" pitchFamily="34" charset="0"/>
              <a:buChar char="•"/>
            </a:pPr>
            <a:r>
              <a:rPr lang="en-US" sz="2000" b="1" i="0" dirty="0" err="1">
                <a:effectLst/>
                <a:latin typeface="source-serif-pro"/>
              </a:rPr>
              <a:t>went_on_backorder</a:t>
            </a:r>
            <a:r>
              <a:rPr lang="en-US" sz="2000" b="1" i="0" dirty="0">
                <a:effectLst/>
                <a:latin typeface="source-serif-pro"/>
              </a:rPr>
              <a:t> : </a:t>
            </a:r>
            <a:r>
              <a:rPr lang="en-US" sz="2000" b="0" i="0" dirty="0">
                <a:effectLst/>
                <a:latin typeface="source-serif-pro"/>
              </a:rPr>
              <a:t>Target Variable.</a:t>
            </a:r>
          </a:p>
          <a:p>
            <a:endParaRPr lang="en-IN" dirty="0"/>
          </a:p>
        </p:txBody>
      </p:sp>
    </p:spTree>
    <p:extLst>
      <p:ext uri="{BB962C8B-B14F-4D97-AF65-F5344CB8AC3E}">
        <p14:creationId xmlns:p14="http://schemas.microsoft.com/office/powerpoint/2010/main" val="544881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8FACEBA-973F-4FE4-BFAB-BA6A0D1FEF88}"/>
              </a:ext>
            </a:extLst>
          </p:cNvPr>
          <p:cNvPicPr>
            <a:picLocks noChangeAspect="1"/>
          </p:cNvPicPr>
          <p:nvPr/>
        </p:nvPicPr>
        <p:blipFill>
          <a:blip r:embed="rId2"/>
          <a:stretch>
            <a:fillRect/>
          </a:stretch>
        </p:blipFill>
        <p:spPr>
          <a:xfrm>
            <a:off x="71228" y="648070"/>
            <a:ext cx="12049544" cy="5335480"/>
          </a:xfrm>
          <a:prstGeom prst="rect">
            <a:avLst/>
          </a:prstGeom>
        </p:spPr>
      </p:pic>
    </p:spTree>
    <p:extLst>
      <p:ext uri="{BB962C8B-B14F-4D97-AF65-F5344CB8AC3E}">
        <p14:creationId xmlns:p14="http://schemas.microsoft.com/office/powerpoint/2010/main" val="1995539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964ED0-5732-41A8-872F-BA72E39B1A2C}"/>
              </a:ext>
            </a:extLst>
          </p:cNvPr>
          <p:cNvSpPr txBox="1"/>
          <p:nvPr/>
        </p:nvSpPr>
        <p:spPr>
          <a:xfrm>
            <a:off x="719581" y="859891"/>
            <a:ext cx="10963433" cy="2308324"/>
          </a:xfrm>
          <a:prstGeom prst="rect">
            <a:avLst/>
          </a:prstGeom>
          <a:noFill/>
        </p:spPr>
        <p:txBody>
          <a:bodyPr wrap="square" rtlCol="0">
            <a:spAutoFit/>
          </a:bodyPr>
          <a:lstStyle/>
          <a:p>
            <a:pPr algn="just"/>
            <a:r>
              <a:rPr lang="en-US" sz="2400" b="1" dirty="0">
                <a:solidFill>
                  <a:srgbClr val="FFC000"/>
                </a:solidFill>
              </a:rPr>
              <a:t>EDA(</a:t>
            </a:r>
            <a:r>
              <a:rPr lang="en-US" sz="2400" b="1" dirty="0" err="1">
                <a:solidFill>
                  <a:srgbClr val="FFC000"/>
                </a:solidFill>
              </a:rPr>
              <a:t>Exploratary</a:t>
            </a:r>
            <a:r>
              <a:rPr lang="en-US" sz="2400" b="1" dirty="0">
                <a:solidFill>
                  <a:srgbClr val="FFC000"/>
                </a:solidFill>
              </a:rPr>
              <a:t> Data Analysis):</a:t>
            </a:r>
          </a:p>
          <a:p>
            <a:pPr algn="just"/>
            <a:r>
              <a:rPr lang="en-US" sz="2400" b="0" i="0" dirty="0">
                <a:effectLst/>
                <a:latin typeface="IBM Plex Sans" panose="020B0604020202020204" pitchFamily="34" charset="0"/>
              </a:rPr>
              <a:t>In Exploratory data analysis (EDA),We have  analyze and investigate data sets and summarize their main characteristics, often employing data visualization methods. It helps determine how best to manipulate data sources to get the answers we need, making it easier for </a:t>
            </a:r>
            <a:r>
              <a:rPr lang="en-US" sz="2400" b="0" i="0" dirty="0" err="1">
                <a:effectLst/>
                <a:latin typeface="IBM Plex Sans" panose="020B0604020202020204" pitchFamily="34" charset="0"/>
              </a:rPr>
              <a:t>usto</a:t>
            </a:r>
            <a:r>
              <a:rPr lang="en-US" sz="2400" b="0" i="0" dirty="0">
                <a:effectLst/>
                <a:latin typeface="IBM Plex Sans" panose="020B0604020202020204" pitchFamily="34" charset="0"/>
              </a:rPr>
              <a:t> discover patterns, spot anomalies, test a hypothesis, or check assumptions.</a:t>
            </a:r>
            <a:endParaRPr lang="en-IN" sz="2400" dirty="0"/>
          </a:p>
        </p:txBody>
      </p:sp>
      <p:pic>
        <p:nvPicPr>
          <p:cNvPr id="4" name="Picture 3">
            <a:extLst>
              <a:ext uri="{FF2B5EF4-FFF2-40B4-BE49-F238E27FC236}">
                <a16:creationId xmlns:a16="http://schemas.microsoft.com/office/drawing/2014/main" id="{B4C16006-E54D-452F-A6F1-34A158025E48}"/>
              </a:ext>
            </a:extLst>
          </p:cNvPr>
          <p:cNvPicPr>
            <a:picLocks noChangeAspect="1"/>
          </p:cNvPicPr>
          <p:nvPr/>
        </p:nvPicPr>
        <p:blipFill>
          <a:blip r:embed="rId2"/>
          <a:stretch>
            <a:fillRect/>
          </a:stretch>
        </p:blipFill>
        <p:spPr>
          <a:xfrm>
            <a:off x="1938420" y="3288964"/>
            <a:ext cx="3840813" cy="2709145"/>
          </a:xfrm>
          <a:prstGeom prst="rect">
            <a:avLst/>
          </a:prstGeom>
        </p:spPr>
      </p:pic>
      <p:pic>
        <p:nvPicPr>
          <p:cNvPr id="6" name="Picture 5">
            <a:extLst>
              <a:ext uri="{FF2B5EF4-FFF2-40B4-BE49-F238E27FC236}">
                <a16:creationId xmlns:a16="http://schemas.microsoft.com/office/drawing/2014/main" id="{00477070-7EEF-4094-AAAC-482FF48CCC3F}"/>
              </a:ext>
            </a:extLst>
          </p:cNvPr>
          <p:cNvPicPr>
            <a:picLocks noChangeAspect="1"/>
          </p:cNvPicPr>
          <p:nvPr/>
        </p:nvPicPr>
        <p:blipFill>
          <a:blip r:embed="rId3"/>
          <a:stretch>
            <a:fillRect/>
          </a:stretch>
        </p:blipFill>
        <p:spPr>
          <a:xfrm>
            <a:off x="6477345" y="3288964"/>
            <a:ext cx="3977985" cy="2758679"/>
          </a:xfrm>
          <a:prstGeom prst="rect">
            <a:avLst/>
          </a:prstGeom>
        </p:spPr>
      </p:pic>
      <p:sp>
        <p:nvSpPr>
          <p:cNvPr id="7" name="TextBox 6">
            <a:extLst>
              <a:ext uri="{FF2B5EF4-FFF2-40B4-BE49-F238E27FC236}">
                <a16:creationId xmlns:a16="http://schemas.microsoft.com/office/drawing/2014/main" id="{943711E1-98D6-4278-B529-5EB8ED307707}"/>
              </a:ext>
            </a:extLst>
          </p:cNvPr>
          <p:cNvSpPr txBox="1"/>
          <p:nvPr/>
        </p:nvSpPr>
        <p:spPr>
          <a:xfrm>
            <a:off x="0" y="6047643"/>
            <a:ext cx="12324271" cy="400110"/>
          </a:xfrm>
          <a:prstGeom prst="rect">
            <a:avLst/>
          </a:prstGeom>
          <a:noFill/>
        </p:spPr>
        <p:txBody>
          <a:bodyPr wrap="none" rtlCol="0">
            <a:spAutoFit/>
          </a:bodyPr>
          <a:lstStyle/>
          <a:p>
            <a:r>
              <a:rPr lang="en-US" sz="2000" b="0" i="0" dirty="0">
                <a:effectLst/>
                <a:latin typeface="source-serif-pro"/>
              </a:rPr>
              <a:t>The Bar plots shows the percentage of product going/not going into backorder for every value of categorical Feature.</a:t>
            </a:r>
            <a:endParaRPr lang="en-IN" sz="2000" dirty="0"/>
          </a:p>
        </p:txBody>
      </p:sp>
    </p:spTree>
    <p:extLst>
      <p:ext uri="{BB962C8B-B14F-4D97-AF65-F5344CB8AC3E}">
        <p14:creationId xmlns:p14="http://schemas.microsoft.com/office/powerpoint/2010/main" val="3474364916"/>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3.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4.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5.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6.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7.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8.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{B173D4C1-42AD-447F-BDF0-29FCDA4AADBC}tf22712842_win32</Template>
  <TotalTime>372</TotalTime>
  <Words>1419</Words>
  <Application>Microsoft Office PowerPoint</Application>
  <PresentationFormat>Widescreen</PresentationFormat>
  <Paragraphs>99</Paragraphs>
  <Slides>20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20</vt:i4>
      </vt:variant>
    </vt:vector>
  </HeadingPairs>
  <TitlesOfParts>
    <vt:vector size="32" baseType="lpstr">
      <vt:lpstr>Arial</vt:lpstr>
      <vt:lpstr>Bookman Old Style</vt:lpstr>
      <vt:lpstr>Calibri</vt:lpstr>
      <vt:lpstr>Franklin Gothic Book</vt:lpstr>
      <vt:lpstr>Google Sans</vt:lpstr>
      <vt:lpstr>IBM Plex Sans</vt:lpstr>
      <vt:lpstr>medium-content-sans-serif-font</vt:lpstr>
      <vt:lpstr>Nunito</vt:lpstr>
      <vt:lpstr>source-serif-pro</vt:lpstr>
      <vt:lpstr>Verdana</vt:lpstr>
      <vt:lpstr>Wingdings</vt:lpstr>
      <vt:lpstr>Custom</vt:lpstr>
      <vt:lpstr>Project on Back Order Prediction</vt:lpstr>
      <vt:lpstr>Content:</vt:lpstr>
      <vt:lpstr>Introduction:</vt:lpstr>
      <vt:lpstr>Technology Used: </vt:lpstr>
      <vt:lpstr>PowerPoint Presentation</vt:lpstr>
      <vt:lpstr>Phases of the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Code of project:</vt:lpstr>
      <vt:lpstr>PowerPoint Presentation</vt:lpstr>
      <vt:lpstr>limitations: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 Back Order Prediction</dc:title>
  <dc:creator>Roshan Ganeriwala</dc:creator>
  <cp:lastModifiedBy>Roshan Ganeriwala</cp:lastModifiedBy>
  <cp:revision>1</cp:revision>
  <dcterms:created xsi:type="dcterms:W3CDTF">2023-09-20T11:56:15Z</dcterms:created>
  <dcterms:modified xsi:type="dcterms:W3CDTF">2023-09-20T18:08:36Z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